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13" r:id="rId2"/>
    <p:sldId id="635" r:id="rId3"/>
    <p:sldId id="661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  <p:sldId id="682" r:id="rId22"/>
    <p:sldId id="683" r:id="rId23"/>
    <p:sldId id="684" r:id="rId24"/>
    <p:sldId id="685" r:id="rId25"/>
    <p:sldId id="686" r:id="rId26"/>
    <p:sldId id="687" r:id="rId27"/>
    <p:sldId id="6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ece.cmu.edu/~ee760/760docs/hMetisManual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5: Circuit Partitioning – III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772B-060C-9B42-82D2-12D62EBB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Ideas of 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E106-EF0D-F242-A5FC-41E2651D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Inspired by the </a:t>
            </a:r>
            <a:r>
              <a:rPr lang="en-US" altLang="zh-TW" i="1" dirty="0">
                <a:ea typeface="新細明體" panose="02020500000000000000" pitchFamily="18" charset="-120"/>
              </a:rPr>
              <a:t>Annealing Process</a:t>
            </a:r>
            <a:r>
              <a:rPr lang="en-US" altLang="zh-TW" dirty="0">
                <a:ea typeface="新細明體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process of carefully cooling molten metals in order to obtain a good crystal structure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First, metal is heated to a very high temperature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Then slowly cooled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By cooling at a proper rate, atoms will have an increased chance to regain proper crystal structure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Attaining a min cost state in simulated annealing is analogous to attaining a good crystal structure in annealing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7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338D-0985-B340-8C49-B1411168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Ideas of SA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9829-1A6A-A94C-AF49-985F64F6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Non-zero probability for “up-hill” moves.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Probability depends on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magnitude of the “up-hill” movement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total search time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i="1" dirty="0">
                <a:ea typeface="新細明體" panose="02020500000000000000" pitchFamily="18" charset="-120"/>
              </a:rPr>
              <a:t>△C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cost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i="1" dirty="0">
                <a:ea typeface="新細明體" panose="02020500000000000000" pitchFamily="18" charset="-120"/>
              </a:rPr>
              <a:t>S</a:t>
            </a:r>
            <a:r>
              <a:rPr lang="en-US" altLang="zh-TW" dirty="0">
                <a:ea typeface="新細明體" panose="02020500000000000000" pitchFamily="18" charset="-120"/>
              </a:rPr>
              <a:t>’) – </a:t>
            </a:r>
            <a:r>
              <a:rPr lang="en-US" altLang="zh-TW" i="1" dirty="0">
                <a:ea typeface="新細明體" panose="02020500000000000000" pitchFamily="18" charset="-120"/>
              </a:rPr>
              <a:t>cost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i="1" dirty="0">
                <a:ea typeface="新細明體" panose="02020500000000000000" pitchFamily="18" charset="-120"/>
              </a:rPr>
              <a:t>S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: Control parameter (temperature)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Annealing schedule: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1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2</a:t>
            </a:r>
            <a:r>
              <a:rPr lang="en-US" altLang="zh-TW" dirty="0">
                <a:ea typeface="新細明體" panose="02020500000000000000" pitchFamily="18" charset="-120"/>
              </a:rPr>
              <a:t>,…, where </a:t>
            </a:r>
            <a:r>
              <a:rPr lang="en-US" altLang="zh-TW" i="1" dirty="0" err="1">
                <a:ea typeface="新細明體" panose="02020500000000000000" pitchFamily="18" charset="-120"/>
              </a:rPr>
              <a:t>T</a:t>
            </a:r>
            <a:r>
              <a:rPr lang="en-US" altLang="zh-TW" i="1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i="1" baseline="-25000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= r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i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r &lt;1.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BD729B-4E9E-634F-8602-2D4FE3C2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84" y="3056844"/>
            <a:ext cx="9690708" cy="135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43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3A7E-111B-1A4D-BC80-916F049C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in 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1467-F760-8747-8D43-231961F1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When solving a combinatorial problem, we have to decide: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state space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neighborhood structure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cost function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initial state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initial temperature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cooling schedule (how to change t)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freezing point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6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881D-62C4-C243-A6F4-68D74182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Algorithm Pseudocode</a:t>
            </a:r>
          </a:p>
        </p:txBody>
      </p:sp>
      <p:pic>
        <p:nvPicPr>
          <p:cNvPr id="64516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A0DDA92E-6E57-DC49-8688-6BFFAA0A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5E7A6-C579-4A40-8E87-FF145F1D4FEF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55249-026B-E84A-8B33-D9DDEB120B64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9852D9F-0128-1441-B9A4-5B025AD93B25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4615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E2B3-9735-E04E-9D81-29C388B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Cooling Schedules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806DE-03B8-5542-BEB2-AFC6DBBC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Initial temperature, cooling schedule, and freezing point are usually experimentally determined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Parameter tuning is very critical in getting a good SA result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Some common cooling schedules</a:t>
            </a:r>
          </a:p>
          <a:p>
            <a:pPr lvl="1" eaLnBrk="1" hangingPunct="1"/>
            <a:r>
              <a:rPr lang="en-US" altLang="zh-TW" i="1" dirty="0">
                <a:ea typeface="新細明體" panose="02020500000000000000" pitchFamily="18" charset="-120"/>
              </a:rPr>
              <a:t>t = </a:t>
            </a:r>
            <a:r>
              <a:rPr lang="en-US" altLang="zh-TW" i="1" dirty="0">
                <a:latin typeface="Symbol" pitchFamily="2" charset="2"/>
                <a:ea typeface="新細明體" panose="02020500000000000000" pitchFamily="18" charset="-120"/>
              </a:rPr>
              <a:t>a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, where </a:t>
            </a:r>
            <a:r>
              <a:rPr lang="en-US" altLang="zh-TW" dirty="0">
                <a:latin typeface="Symbol" pitchFamily="2" charset="2"/>
                <a:ea typeface="新細明體" panose="02020500000000000000" pitchFamily="18" charset="-120"/>
              </a:rPr>
              <a:t>a</a:t>
            </a:r>
            <a:r>
              <a:rPr lang="en-US" altLang="zh-TW" dirty="0">
                <a:ea typeface="新細明體" panose="02020500000000000000" pitchFamily="18" charset="-120"/>
              </a:rPr>
              <a:t> is typically around 0.95</a:t>
            </a:r>
          </a:p>
          <a:p>
            <a:pPr lvl="1" eaLnBrk="1" hangingPunct="1"/>
            <a:r>
              <a:rPr lang="en-US" altLang="zh-TW" i="1" dirty="0">
                <a:ea typeface="新細明體" panose="02020500000000000000" pitchFamily="18" charset="-120"/>
              </a:rPr>
              <a:t>t = e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-</a:t>
            </a:r>
            <a:r>
              <a:rPr lang="en-US" altLang="zh-TW" i="1" baseline="30000" dirty="0" err="1">
                <a:latin typeface="Symbol" pitchFamily="2" charset="2"/>
                <a:ea typeface="新細明體" panose="02020500000000000000" pitchFamily="18" charset="-120"/>
              </a:rPr>
              <a:t>b</a:t>
            </a:r>
            <a:r>
              <a:rPr lang="en-US" altLang="zh-TW" i="1" baseline="30000" dirty="0" err="1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, where </a:t>
            </a:r>
            <a:r>
              <a:rPr lang="en-US" altLang="zh-TW" i="1" dirty="0">
                <a:latin typeface="Symbol" pitchFamily="2" charset="2"/>
                <a:ea typeface="新細明體" panose="02020500000000000000" pitchFamily="18" charset="-120"/>
              </a:rPr>
              <a:t>b</a:t>
            </a:r>
            <a:r>
              <a:rPr lang="en-US" altLang="zh-TW" dirty="0">
                <a:ea typeface="新細明體" panose="02020500000000000000" pitchFamily="18" charset="-120"/>
              </a:rPr>
              <a:t> is typically around 0.7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…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5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F4D8-188E-784F-8E65-A5A505FB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 Algorithm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E551-12D2-A942-A248-0D086A42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Solution space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Neighborhood structure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Cost function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Annealing schedule</a:t>
            </a:r>
            <a:endParaRPr lang="en-US" altLang="zh-TW" sz="2800" b="1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0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E1A1-BC46-AB4F-8EF8-947A343A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FEFE1-BDB4-B64B-98A2-9656017A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Kirkpatrick, </a:t>
            </a:r>
            <a:r>
              <a:rPr lang="en-US" altLang="zh-TW" sz="2800" dirty="0" err="1">
                <a:ea typeface="新細明體" panose="02020500000000000000" pitchFamily="18" charset="-120"/>
              </a:rPr>
              <a:t>Gelatt</a:t>
            </a:r>
            <a:r>
              <a:rPr lang="en-US" altLang="zh-TW" sz="2800" dirty="0">
                <a:ea typeface="新細明體" panose="02020500000000000000" pitchFamily="18" charset="-120"/>
              </a:rPr>
              <a:t>, and </a:t>
            </a:r>
            <a:r>
              <a:rPr lang="en-US" altLang="zh-TW" sz="2800" dirty="0" err="1">
                <a:ea typeface="新細明體" panose="02020500000000000000" pitchFamily="18" charset="-120"/>
              </a:rPr>
              <a:t>Vecchi</a:t>
            </a:r>
            <a:r>
              <a:rPr lang="en-US" altLang="zh-TW" sz="2800" dirty="0">
                <a:ea typeface="新細明體" panose="02020500000000000000" pitchFamily="18" charset="-120"/>
              </a:rPr>
              <a:t>, “Optimization by simulated annealing,” </a:t>
            </a:r>
            <a:r>
              <a:rPr lang="en-US" altLang="zh-TW" sz="2800" i="1" dirty="0">
                <a:ea typeface="新細明體" panose="02020500000000000000" pitchFamily="18" charset="-120"/>
              </a:rPr>
              <a:t>Science</a:t>
            </a:r>
            <a:r>
              <a:rPr lang="en-US" altLang="zh-TW" sz="2800" dirty="0">
                <a:ea typeface="新細明體" panose="02020500000000000000" pitchFamily="18" charset="-120"/>
              </a:rPr>
              <a:t>, May 1983.</a:t>
            </a: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Solution space</a:t>
            </a:r>
            <a:r>
              <a:rPr lang="en-US" altLang="zh-TW" sz="2800" dirty="0">
                <a:ea typeface="新細明體" panose="02020500000000000000" pitchFamily="18" charset="-120"/>
              </a:rPr>
              <a:t>: set of all partitioning solutions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Neighborhood structure: </a:t>
            </a:r>
            <a:r>
              <a:rPr lang="en-US" altLang="zh-TW" sz="2800" dirty="0">
                <a:ea typeface="新細明體" panose="02020500000000000000" pitchFamily="18" charset="-120"/>
              </a:rPr>
              <a:t>move one cell to another partition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C02EEF-0BC4-FF4C-A14A-4E112649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3087689"/>
            <a:ext cx="4713515" cy="15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61CEA5-36F1-824E-8033-479E1869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99" y="3087689"/>
            <a:ext cx="3477986" cy="159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23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E1A1-BC46-AB4F-8EF8-947A343A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Partitioning Algorithm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FEFE1-BDB4-B64B-98A2-9656017A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Cost function</a:t>
            </a:r>
            <a:r>
              <a:rPr lang="en-US" altLang="zh-TW" sz="2800" dirty="0">
                <a:ea typeface="新細明體" panose="02020500000000000000" pitchFamily="18" charset="-120"/>
              </a:rPr>
              <a:t>: </a:t>
            </a:r>
            <a:r>
              <a:rPr lang="en-US" altLang="zh-TW" sz="2800" i="1" dirty="0">
                <a:ea typeface="新細明體" panose="02020500000000000000" pitchFamily="18" charset="-120"/>
              </a:rPr>
              <a:t>f</a:t>
            </a:r>
            <a:r>
              <a:rPr lang="en-US" altLang="zh-TW" sz="2800" dirty="0">
                <a:ea typeface="新細明體" panose="02020500000000000000" pitchFamily="18" charset="-120"/>
              </a:rPr>
              <a:t> = </a:t>
            </a:r>
            <a:r>
              <a:rPr lang="en-US" altLang="zh-TW" sz="2800" i="1" dirty="0">
                <a:ea typeface="新細明體" panose="02020500000000000000" pitchFamily="18" charset="-120"/>
              </a:rPr>
              <a:t>C</a:t>
            </a:r>
            <a:r>
              <a:rPr lang="en-US" altLang="zh-TW" sz="2800" dirty="0">
                <a:ea typeface="新細明體" panose="02020500000000000000" pitchFamily="18" charset="-120"/>
              </a:rPr>
              <a:t> + </a:t>
            </a:r>
            <a:r>
              <a:rPr lang="en-US" altLang="zh-TW" sz="2800" dirty="0" err="1">
                <a:ea typeface="新細明體" panose="02020500000000000000" pitchFamily="18" charset="-120"/>
              </a:rPr>
              <a:t>λ</a:t>
            </a:r>
            <a:r>
              <a:rPr lang="en-US" altLang="zh-TW" sz="2800" i="1" dirty="0" err="1">
                <a:ea typeface="新細明體" panose="02020500000000000000" pitchFamily="18" charset="-120"/>
              </a:rPr>
              <a:t>B</a:t>
            </a:r>
            <a:endParaRPr lang="en-US" altLang="zh-TW" i="1" dirty="0">
              <a:ea typeface="新細明體" panose="02020500000000000000" pitchFamily="18" charset="-120"/>
            </a:endParaRP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C</a:t>
            </a:r>
            <a:r>
              <a:rPr lang="en-US" altLang="zh-TW" dirty="0">
                <a:ea typeface="新細明體" panose="02020500000000000000" pitchFamily="18" charset="-120"/>
              </a:rPr>
              <a:t>: the solution cost as used before</a:t>
            </a: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B</a:t>
            </a:r>
            <a:r>
              <a:rPr lang="en-US" altLang="zh-TW" dirty="0">
                <a:ea typeface="新細明體" panose="02020500000000000000" pitchFamily="18" charset="-120"/>
              </a:rPr>
              <a:t>: a measure of balance</a:t>
            </a:r>
          </a:p>
          <a:p>
            <a:pPr lvl="1"/>
            <a:r>
              <a:rPr lang="en-US" altLang="zh-TW" dirty="0" err="1">
                <a:ea typeface="新細明體" panose="02020500000000000000" pitchFamily="18" charset="-120"/>
              </a:rPr>
              <a:t>λ</a:t>
            </a:r>
            <a:r>
              <a:rPr lang="en-US" altLang="zh-TW" dirty="0">
                <a:ea typeface="新細明體" panose="02020500000000000000" pitchFamily="18" charset="-120"/>
              </a:rPr>
              <a:t>: a constant</a:t>
            </a: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Annealing schedule</a:t>
            </a: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i="1" baseline="-25000" dirty="0">
                <a:ea typeface="新細明體" panose="02020500000000000000" pitchFamily="18" charset="-120"/>
              </a:rPr>
              <a:t>n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n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  <a:r>
              <a:rPr lang="en-US" altLang="zh-TW" dirty="0">
                <a:ea typeface="新細明體" panose="02020500000000000000" pitchFamily="18" charset="-120"/>
              </a:rPr>
              <a:t> = 0.9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At each temperature, either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  1. There are 10 accepted moves/cell on the average, or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  2. # of attempts = 100 * total # of cells.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The system is “frozen” if very low acceptances at 3 consecutive   temperatures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E0E94A7-19C1-4C43-82C6-BBF40A12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51" y="1926771"/>
            <a:ext cx="4987849" cy="217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92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9867-68BD-2B4B-8149-C954C3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SA-based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D0D5-92C2-834B-AA4C-E1C50FD8A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An extensive empirical study of Simulated Annealing versus Iterative Improvement Approaches have been studied over the past decades</a:t>
            </a:r>
          </a:p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Conclusion: SA is a </a:t>
            </a:r>
            <a:r>
              <a:rPr lang="en-US" altLang="zh-TW" i="1" dirty="0">
                <a:ea typeface="新細明體" panose="02020500000000000000" pitchFamily="18" charset="-120"/>
              </a:rPr>
              <a:t>competitive</a:t>
            </a:r>
            <a:r>
              <a:rPr lang="en-US" altLang="zh-TW" dirty="0">
                <a:ea typeface="新細明體" panose="02020500000000000000" pitchFamily="18" charset="-120"/>
              </a:rPr>
              <a:t> approach, getting better solutions than KL for random graphs</a:t>
            </a:r>
          </a:p>
          <a:p>
            <a:pPr algn="just" eaLnBrk="1" hangingPunct="1"/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Remarks: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Netlists are not random graphs, but sparse graphs with local structure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SA is too slow. So KL/FM variants are still most popular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Multiple runs of KL/FM variants with random initial solutions may be preferable to SA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4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E880-5719-904E-B73E-1AA4BDB7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FE6FA-ACE4-594A-B3FB-F89D463A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For any partitioning problem: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marL="0" indent="0" eaLnBrk="1" hangingPunct="1">
              <a:buNone/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Suppose solutions are picked randomly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If |G|/|A| = r, </a:t>
            </a:r>
            <a:r>
              <a:rPr lang="en-US" altLang="zh-TW" sz="2800" dirty="0" err="1">
                <a:ea typeface="新細明體" panose="02020500000000000000" pitchFamily="18" charset="-120"/>
              </a:rPr>
              <a:t>Pr</a:t>
            </a:r>
            <a:r>
              <a:rPr lang="en-US" altLang="zh-TW" sz="2800" dirty="0">
                <a:ea typeface="新細明體" panose="02020500000000000000" pitchFamily="18" charset="-120"/>
              </a:rPr>
              <a:t>(at least 1 good in 5/r trials) = 1-(1-r)</a:t>
            </a:r>
            <a:r>
              <a:rPr lang="en-US" altLang="zh-TW" sz="2800" baseline="30000" dirty="0">
                <a:ea typeface="新細明體" panose="02020500000000000000" pitchFamily="18" charset="-120"/>
              </a:rPr>
              <a:t>5/r 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If |G|/|A| = 0.001, </a:t>
            </a:r>
            <a:r>
              <a:rPr lang="en-US" altLang="zh-TW" sz="2800" dirty="0" err="1">
                <a:ea typeface="新細明體" panose="02020500000000000000" pitchFamily="18" charset="-120"/>
              </a:rPr>
              <a:t>Pr</a:t>
            </a:r>
            <a:r>
              <a:rPr lang="en-US" altLang="zh-TW" sz="2800" dirty="0">
                <a:ea typeface="新細明體" panose="02020500000000000000" pitchFamily="18" charset="-120"/>
              </a:rPr>
              <a:t>(at least 1 good in 5000 trials) = 1-(1-0.001)</a:t>
            </a:r>
            <a:r>
              <a:rPr lang="en-US" altLang="zh-TW" sz="2800" baseline="30000" dirty="0">
                <a:ea typeface="新細明體" panose="02020500000000000000" pitchFamily="18" charset="-120"/>
              </a:rPr>
              <a:t>5000</a:t>
            </a:r>
            <a:r>
              <a:rPr lang="en-US" altLang="zh-TW" sz="2800" dirty="0">
                <a:ea typeface="新細明體" panose="02020500000000000000" pitchFamily="18" charset="-120"/>
              </a:rPr>
              <a:t> = 0.9933</a:t>
            </a:r>
            <a:endParaRPr lang="zh-TW" altLang="en-US" sz="28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B4B909CE-5CAE-D442-9B1A-BF6C965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174422"/>
            <a:ext cx="1524000" cy="21145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40F14B7C-7B45-3A44-B001-4E9DF7630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61797"/>
            <a:ext cx="762000" cy="63341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195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811F36B-846B-6C48-96C9-229E8B6EF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2282372"/>
            <a:ext cx="3659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All solutions (state space)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CA21A7B2-6979-DD42-A560-9A277EDD6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425372"/>
            <a:ext cx="221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Good solutions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2A3F85BF-E407-AF40-8F05-F7EBD6779F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8988" y="2499860"/>
            <a:ext cx="381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753D4A7-3D6C-9B44-8854-332CB3013A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6275" y="3319010"/>
            <a:ext cx="533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673E9F9-201B-E749-9083-C87261499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3501572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6905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4" name="Picture 4" descr="partition3">
            <a:extLst>
              <a:ext uri="{FF2B5EF4-FFF2-40B4-BE49-F238E27FC236}">
                <a16:creationId xmlns:a16="http://schemas.microsoft.com/office/drawing/2014/main" id="{DE5E0FF4-D307-134B-AF78-FC4F1076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93" y="2079171"/>
            <a:ext cx="5652307" cy="45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1FB1-4E2F-2B40-AC9C-FDC4D413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ea typeface="新細明體" panose="02020500000000000000" pitchFamily="18" charset="-120"/>
              </a:rPr>
              <a:t>Adding Randomness to KL/FM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DEB4-10E5-ED45-9389-DAF4982F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In fact, # of good states are extremely few</a:t>
            </a:r>
          </a:p>
          <a:p>
            <a:pPr lvl="1" algn="just"/>
            <a:r>
              <a:rPr lang="en-US" altLang="zh-TW" dirty="0">
                <a:ea typeface="新細明體" panose="02020500000000000000" pitchFamily="18" charset="-120"/>
              </a:rPr>
              <a:t>Therefore, r is extremely small</a:t>
            </a:r>
          </a:p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Need extremely long time if just picking states randomly</a:t>
            </a:r>
          </a:p>
          <a:p>
            <a:pPr lvl="1" algn="just"/>
            <a:r>
              <a:rPr lang="en-US" altLang="zh-TW" dirty="0">
                <a:ea typeface="新細明體" panose="02020500000000000000" pitchFamily="18" charset="-120"/>
              </a:rPr>
              <a:t>Therefore, we can running KL/FM variants several times with random initial solutions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algn="just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E3335-8ACC-A440-B1E9-5A19CA2EC560}"/>
              </a:ext>
            </a:extLst>
          </p:cNvPr>
          <p:cNvGrpSpPr/>
          <p:nvPr/>
        </p:nvGrpSpPr>
        <p:grpSpPr>
          <a:xfrm>
            <a:off x="1135063" y="3680392"/>
            <a:ext cx="10048281" cy="2695575"/>
            <a:chOff x="982663" y="3902075"/>
            <a:chExt cx="7627937" cy="2046288"/>
          </a:xfrm>
        </p:grpSpPr>
        <p:sp>
          <p:nvSpPr>
            <p:cNvPr id="4" name="Text Box 4">
              <a:extLst>
                <a:ext uri="{FF2B5EF4-FFF2-40B4-BE49-F238E27FC236}">
                  <a16:creationId xmlns:a16="http://schemas.microsoft.com/office/drawing/2014/main" id="{854753EB-82B3-7148-B397-C06FAA99C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982663" y="4195763"/>
              <a:ext cx="549275" cy="143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b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Cut Value</a:t>
              </a:r>
            </a:p>
          </p:txBody>
        </p:sp>
        <p:graphicFrame>
          <p:nvGraphicFramePr>
            <p:cNvPr id="5" name="Object 6">
              <a:extLst>
                <a:ext uri="{FF2B5EF4-FFF2-40B4-BE49-F238E27FC236}">
                  <a16:creationId xmlns:a16="http://schemas.microsoft.com/office/drawing/2014/main" id="{4BE629EF-0024-8244-B963-BD90F47DF8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0841060"/>
                </p:ext>
              </p:extLst>
            </p:nvPr>
          </p:nvGraphicFramePr>
          <p:xfrm>
            <a:off x="1447800" y="4043363"/>
            <a:ext cx="541020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2" imgW="4927600" imgH="1917700" progId="MSGraph.Chart.8">
                    <p:embed followColorScheme="full"/>
                  </p:oleObj>
                </mc:Choice>
                <mc:Fallback>
                  <p:oleObj name="Chart" r:id="rId2" imgW="4927600" imgH="1917700" progId="MSGraph.Chart.8">
                    <p:embed followColorScheme="full"/>
                    <p:pic>
                      <p:nvPicPr>
                        <p:cNvPr id="87048" name="Object 6">
                          <a:extLst>
                            <a:ext uri="{FF2B5EF4-FFF2-40B4-BE49-F238E27FC236}">
                              <a16:creationId xmlns:a16="http://schemas.microsoft.com/office/drawing/2014/main" id="{B637CE68-9E64-D840-9450-BB64A0C8BE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4043363"/>
                          <a:ext cx="5410200" cy="190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99F6A3AB-BDB5-2C4B-B03B-E1C0B6A92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9513" y="5357813"/>
              <a:ext cx="3810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ED871B28-EF80-3641-946A-234D3124F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0325" y="4198938"/>
              <a:ext cx="2057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CCA312AE-3E6E-824A-A068-C365DAF5F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663" y="3902075"/>
              <a:ext cx="26749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Good Initial States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5CB81340-D8A8-A54A-97E1-1104C0DC5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5450" y="4968875"/>
              <a:ext cx="1878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Good States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00D5A4F8-2240-6244-8F40-5BF0265A2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463" y="5365750"/>
              <a:ext cx="51816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33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DF31-6709-7A44-8049-4F5EECE1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Tie-breaking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37AC-DC77-AA45-A34C-90AE9A91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For each vertex, instead of having a gain bucket, a gain vector is used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Gain vector is a sequence of potential gain values corresponding to numbers of possible moves into the future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Therefore, </a:t>
            </a:r>
            <a:r>
              <a:rPr lang="en-US" altLang="zh-TW" dirty="0" err="1">
                <a:ea typeface="新細明體" panose="02020500000000000000" pitchFamily="18" charset="-120"/>
              </a:rPr>
              <a:t>r</a:t>
            </a:r>
            <a:r>
              <a:rPr lang="en-US" altLang="zh-TW" baseline="30000" dirty="0" err="1">
                <a:ea typeface="新細明體" panose="02020500000000000000" pitchFamily="18" charset="-120"/>
              </a:rPr>
              <a:t>th</a:t>
            </a:r>
            <a:r>
              <a:rPr lang="en-US" altLang="zh-TW" dirty="0">
                <a:ea typeface="新細明體" panose="02020500000000000000" pitchFamily="18" charset="-120"/>
              </a:rPr>
              <a:t> entry looks r moves ahead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Time complexity is O(pr), where r is max # of look-ahead moves stored in gain vector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If ties still occur, some researchers observe that LIFO order improves solution quality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6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3935-9EBB-E74E-A3D6-C81E8D81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Partitioning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88DF-E60C-B34B-BA89-ACAFC662B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KL/FM-SA Hybrid: Use KL/FM variant to find a good initial solution for SA, then improve that solution by SA at low temperature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Tabu Search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Genetic Algorithm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Spectral Methods (finding Eigenvectors)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Network Flows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Quadratic Programming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…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9F7F-CB57-5D42-8D9E-3C3B7A07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Partitioning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B7314-891B-6F4D-ADD1-0F3594CB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36851"/>
            <a:ext cx="4911854" cy="3967267"/>
          </a:xfrm>
        </p:spPr>
      </p:pic>
      <p:pic>
        <p:nvPicPr>
          <p:cNvPr id="64514" name="Picture 2" descr="PDF] Label Propagation for Hypergraph Partitioning | Semantic Scholar">
            <a:extLst>
              <a:ext uri="{FF2B5EF4-FFF2-40B4-BE49-F238E27FC236}">
                <a16:creationId xmlns:a16="http://schemas.microsoft.com/office/drawing/2014/main" id="{CFFED1A4-65C6-E745-A8D6-67EB7B78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57" y="1836851"/>
            <a:ext cx="5016941" cy="3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2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064B-8A53-514D-A044-03780304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Coarsening Phase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8D6AA2-AE89-9A4F-9D41-C1E9BDF1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80" y="3024188"/>
            <a:ext cx="66103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14F53-15F7-854F-B070-36313521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0" y="4967287"/>
            <a:ext cx="67056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0A8C2A-7A91-EB47-9B18-660D7FB3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30" y="1485105"/>
            <a:ext cx="66294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CD9934-0964-ED42-8935-52ACBB15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803571" cy="4710113"/>
          </a:xfrm>
        </p:spPr>
        <p:txBody>
          <a:bodyPr>
            <a:normAutofit/>
          </a:bodyPr>
          <a:lstStyle/>
          <a:p>
            <a:r>
              <a:rPr lang="en-US" sz="2600" dirty="0"/>
              <a:t>Edge coarsening</a:t>
            </a:r>
          </a:p>
          <a:p>
            <a:endParaRPr lang="en-US" sz="2600" dirty="0"/>
          </a:p>
          <a:p>
            <a:r>
              <a:rPr lang="en-US" sz="2600" dirty="0"/>
              <a:t>Hyperedge coarsening (HEC)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Modified hyperedge coarsening (MHEC)</a:t>
            </a:r>
          </a:p>
        </p:txBody>
      </p:sp>
    </p:spTree>
    <p:extLst>
      <p:ext uri="{BB962C8B-B14F-4D97-AF65-F5344CB8AC3E}">
        <p14:creationId xmlns:p14="http://schemas.microsoft.com/office/powerpoint/2010/main" val="207770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FB3B-F3F0-0847-BDEE-F104F23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Uncoarsening</a:t>
            </a:r>
            <a:r>
              <a:rPr lang="en-US" dirty="0"/>
              <a:t>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9920-9835-1F4D-B79C-DC21DC52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新細明體" panose="02020500000000000000" pitchFamily="18" charset="-120"/>
              </a:rPr>
              <a:t>Based on FM with two simplifications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Limit number of passes to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Early-Exit FM (FM-EE), stop each pass if </a:t>
            </a:r>
            <a:r>
              <a:rPr lang="en-US" altLang="zh-TW" i="1" dirty="0">
                <a:ea typeface="新細明體" panose="02020500000000000000" pitchFamily="18" charset="-120"/>
              </a:rPr>
              <a:t>k</a:t>
            </a:r>
            <a:r>
              <a:rPr lang="en-US" altLang="zh-TW" dirty="0">
                <a:ea typeface="新細明體" panose="02020500000000000000" pitchFamily="18" charset="-120"/>
              </a:rPr>
              <a:t> vertex moves do not improve the cut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HER (Hyperedge Refinement)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Move a group of vertices between partitions so that an entire hyperedge is removed from the cut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AF7-53E6-6141-9BA1-E52C91BA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hMETIS</a:t>
            </a:r>
            <a:r>
              <a:rPr lang="en-US" dirty="0"/>
              <a:t> Algorithm: A Mixed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9D8ABB-35E7-F346-B71C-44AAEDCF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400" dirty="0">
                <a:ea typeface="新細明體" panose="02020500000000000000" pitchFamily="18" charset="-120"/>
                <a:hlinkClick r:id="rId2"/>
              </a:rPr>
              <a:t>https://course.ece.cmu.edu/~ee760/760docs/hMetisManual.pdf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hMETIS-EE</a:t>
            </a:r>
            <a:r>
              <a:rPr lang="en-US" altLang="zh-TW" sz="2400" b="1" baseline="-25000" dirty="0">
                <a:ea typeface="新細明體" panose="02020500000000000000" pitchFamily="18" charset="-120"/>
              </a:rPr>
              <a:t>20</a:t>
            </a:r>
            <a:endParaRPr lang="en-US" altLang="zh-TW" sz="2400" b="1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20 random initial partitions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MHEC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FM-EE for refinement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hMETIS-FM</a:t>
            </a:r>
            <a:r>
              <a:rPr lang="en-US" altLang="zh-TW" sz="2400" b="1" baseline="-25000" dirty="0">
                <a:ea typeface="新細明體" panose="02020500000000000000" pitchFamily="18" charset="-120"/>
              </a:rPr>
              <a:t>20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20 random initial partitions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MHEC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FM for refinement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26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5779-E0DC-8D4C-99C1-7BAA4D31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87A3-26E9-9E44-B52B-4E1C790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discussed problems of greedy partitioning algorithms</a:t>
            </a:r>
          </a:p>
          <a:p>
            <a:r>
              <a:rPr lang="en-US" dirty="0"/>
              <a:t>We have discussed simulated annealing (SA) algorithm</a:t>
            </a:r>
          </a:p>
          <a:p>
            <a:r>
              <a:rPr lang="en-US" dirty="0"/>
              <a:t>We have discussed SA-based partitioning algorithm</a:t>
            </a:r>
          </a:p>
          <a:p>
            <a:r>
              <a:rPr lang="en-US" dirty="0"/>
              <a:t>We have discussed multi-level partitioning algorithms </a:t>
            </a:r>
          </a:p>
        </p:txBody>
      </p:sp>
    </p:spTree>
    <p:extLst>
      <p:ext uri="{BB962C8B-B14F-4D97-AF65-F5344CB8AC3E}">
        <p14:creationId xmlns:p14="http://schemas.microsoft.com/office/powerpoint/2010/main" val="26862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 – extended from KL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While there is unlocked object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1. Each object is assigned a gain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2. Objects are put into a sorted gain list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3. The object with the highest gain from the larger of the two sides 	     is selected and moved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4. The moved object is "locked"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5. Gains of "touched" objects are recomputed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6. 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47CD-E67C-9E4C-B763-BA019D52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1F02-0796-0E4F-8BD9-90853086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Combinatorial optimization problems (like partitioning) can be thought as a State Space Search Problem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</a:t>
            </a:r>
            <a:r>
              <a:rPr lang="en-US" altLang="zh-TW" u="sng" dirty="0">
                <a:ea typeface="新細明體" panose="02020500000000000000" pitchFamily="18" charset="-120"/>
              </a:rPr>
              <a:t>State</a:t>
            </a:r>
            <a:r>
              <a:rPr lang="en-US" altLang="zh-TW" dirty="0">
                <a:ea typeface="新細明體" panose="02020500000000000000" pitchFamily="18" charset="-120"/>
              </a:rPr>
              <a:t> is just a configuration of the combinatorial objects involved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 </a:t>
            </a:r>
            <a:r>
              <a:rPr lang="en-US" altLang="zh-TW" u="sng" dirty="0">
                <a:ea typeface="新細明體" panose="02020500000000000000" pitchFamily="18" charset="-120"/>
              </a:rPr>
              <a:t>State Space</a:t>
            </a:r>
            <a:r>
              <a:rPr lang="en-US" altLang="zh-TW" dirty="0">
                <a:ea typeface="新細明體" panose="02020500000000000000" pitchFamily="18" charset="-120"/>
              </a:rPr>
              <a:t> is the set of all possible states (configurations)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</a:t>
            </a:r>
            <a:r>
              <a:rPr lang="en-US" altLang="zh-TW" u="sng" dirty="0">
                <a:ea typeface="新細明體" panose="02020500000000000000" pitchFamily="18" charset="-120"/>
              </a:rPr>
              <a:t>Neighborhood Structure</a:t>
            </a:r>
            <a:r>
              <a:rPr lang="en-US" altLang="zh-TW" dirty="0">
                <a:ea typeface="新細明體" panose="02020500000000000000" pitchFamily="18" charset="-120"/>
              </a:rPr>
              <a:t> is also defined (which states can one go in one step)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There is a cost corresponding to each state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Search for the min (or max) cost state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316A-AC13-F941-8F0C-185D4710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CE4C-352A-AE43-A0AE-073652FA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very simple technique for State Space Search Problem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Start from any state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Always move to a neighbor with the min cost (assume minimization problem)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Stop when all neighbors have a higher cost than the current state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2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A08A-B0E1-A646-B5F4-50F6C4CD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580F-E346-EE49-88B9-D49FE365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Easily get stuck at local minimum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Will obtain non-optimal solutions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Optimal only for convex (or concave for maximization) functions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55FE2-ED94-3940-897C-F8F52B46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96" y="2558243"/>
            <a:ext cx="4075461" cy="2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8D1D-CF1C-534B-AAA0-470AFD5D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Nature of KL and FM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FA92-455A-2D4D-A007-2EF57177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KL and FM are </a:t>
            </a:r>
            <a:r>
              <a:rPr lang="en-US" altLang="zh-TW" sz="2800" i="1" dirty="0">
                <a:ea typeface="新細明體" panose="02020500000000000000" pitchFamily="18" charset="-120"/>
              </a:rPr>
              <a:t>almost</a:t>
            </a:r>
            <a:r>
              <a:rPr lang="en-US" altLang="zh-TW" sz="2800" dirty="0">
                <a:ea typeface="新細明體" panose="02020500000000000000" pitchFamily="18" charset="-120"/>
              </a:rPr>
              <a:t> greedy algorithms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Purely greedy if we consider a pass as a “move”</a:t>
            </a:r>
            <a:endParaRPr lang="zh-TW" altLang="en-US" sz="28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897DE7-2390-B54C-8ABF-14078AF8308C}"/>
              </a:ext>
            </a:extLst>
          </p:cNvPr>
          <p:cNvGrpSpPr/>
          <p:nvPr/>
        </p:nvGrpSpPr>
        <p:grpSpPr>
          <a:xfrm>
            <a:off x="505083" y="2427855"/>
            <a:ext cx="6998252" cy="2963296"/>
            <a:chOff x="1838325" y="1976438"/>
            <a:chExt cx="4105275" cy="1738312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4C0DC521-1334-3D40-9093-76656FB982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10800000">
              <a:off x="1838325" y="2179638"/>
              <a:ext cx="458788" cy="109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b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Cut Value</a:t>
              </a: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BCA8EB07-00F3-3545-9F40-821F663580A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35375" y="3348038"/>
              <a:ext cx="1136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Partitions</a:t>
              </a:r>
            </a:p>
          </p:txBody>
        </p:sp>
        <p:graphicFrame>
          <p:nvGraphicFramePr>
            <p:cNvPr id="6" name="Object 7">
              <a:extLst>
                <a:ext uri="{FF2B5EF4-FFF2-40B4-BE49-F238E27FC236}">
                  <a16:creationId xmlns:a16="http://schemas.microsoft.com/office/drawing/2014/main" id="{3E05D4A8-B0B3-F643-B389-3F4D440131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6788" y="2122488"/>
            <a:ext cx="3706812" cy="1306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2" imgW="4927600" imgH="1917700" progId="MSGraph.Chart.8">
                    <p:embed followColorScheme="full"/>
                  </p:oleObj>
                </mc:Choice>
                <mc:Fallback>
                  <p:oleObj name="Chart" r:id="rId2" imgW="4927600" imgH="1917700" progId="MSGraph.Chart.8">
                    <p:embed followColorScheme="full"/>
                    <p:pic>
                      <p:nvPicPr>
                        <p:cNvPr id="72713" name="Object 7">
                          <a:extLst>
                            <a:ext uri="{FF2B5EF4-FFF2-40B4-BE49-F238E27FC236}">
                              <a16:creationId xmlns:a16="http://schemas.microsoft.com/office/drawing/2014/main" id="{2945FEAE-564B-C04A-85C3-8BFB2089F4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6788" y="2122488"/>
                          <a:ext cx="3706812" cy="1306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16C46011-1AB1-9C4E-9D8A-4D1A84E954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08300" y="1976438"/>
              <a:ext cx="901700" cy="385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Pass 1</a:t>
              </a: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46182C50-B510-2F4B-8514-48309849097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0913" y="1981200"/>
              <a:ext cx="901700" cy="3857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Pass 2</a:t>
              </a: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D919720E-F53A-2E46-8FC4-76BEC525D7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857325">
              <a:off x="2360613" y="2232025"/>
              <a:ext cx="246062" cy="20955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2E6B566C-ACE4-3845-81C4-E28879D8C7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730020">
              <a:off x="2644775" y="2336800"/>
              <a:ext cx="228600" cy="20955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AutoShape 12">
              <a:extLst>
                <a:ext uri="{FF2B5EF4-FFF2-40B4-BE49-F238E27FC236}">
                  <a16:creationId xmlns:a16="http://schemas.microsoft.com/office/drawing/2014/main" id="{F8205E12-CF7A-434E-A9A7-F4038B4E09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02544">
              <a:off x="2873375" y="2492375"/>
              <a:ext cx="230188" cy="20796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9DC2D874-E013-F44A-B0C0-A4653FD043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598863" y="2846388"/>
              <a:ext cx="52228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404BA889-A8AA-5F4B-A05F-957E38D064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748213" y="3030538"/>
              <a:ext cx="1147762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Line 38">
              <a:extLst>
                <a:ext uri="{FF2B5EF4-FFF2-40B4-BE49-F238E27FC236}">
                  <a16:creationId xmlns:a16="http://schemas.microsoft.com/office/drawing/2014/main" id="{1A98AFB2-6409-C444-8E91-93012D2FE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133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5D658D-CBC6-7A48-8644-85937937E1B8}"/>
              </a:ext>
            </a:extLst>
          </p:cNvPr>
          <p:cNvGrpSpPr/>
          <p:nvPr/>
        </p:nvGrpSpPr>
        <p:grpSpPr>
          <a:xfrm>
            <a:off x="8960168" y="2081695"/>
            <a:ext cx="2584462" cy="2518315"/>
            <a:chOff x="9499552" y="2313284"/>
            <a:chExt cx="1736725" cy="1692275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D7582EB9-BC1B-0946-BDE8-C7B373966F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298065" y="2313284"/>
              <a:ext cx="0" cy="6365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00AAAD21-C506-DB44-AC22-153A440AD7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36115" y="2414884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62712ED2-8307-2F44-A12C-87C9DBBAE3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02840" y="2462509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0A06D9C5-0C53-7244-9A74-EFDE1E5D78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9552" y="2345034"/>
              <a:ext cx="1539875" cy="5778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1CCA44F-B776-574B-A27F-3E3CDEEF19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15427" y="3367384"/>
              <a:ext cx="1539875" cy="5778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2C338CD3-C02E-EA43-9946-901ABEB54E0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294890" y="3341984"/>
              <a:ext cx="3175" cy="6635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61C6A4EA-AC84-FB4C-A7CB-47A924B941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34527" y="3453109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7B199E91-9FB1-F74F-A836-7656E588C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98077" y="3502322"/>
              <a:ext cx="30797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37" name="AutoShape 35">
              <a:extLst>
                <a:ext uri="{FF2B5EF4-FFF2-40B4-BE49-F238E27FC236}">
                  <a16:creationId xmlns:a16="http://schemas.microsoft.com/office/drawing/2014/main" id="{712564A7-3733-CB4F-B65B-189BA6BE68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45677" y="3013372"/>
              <a:ext cx="155575" cy="260350"/>
            </a:xfrm>
            <a:prstGeom prst="downArrow">
              <a:avLst>
                <a:gd name="adj1" fmla="val 50000"/>
                <a:gd name="adj2" fmla="val 5299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8" name="AutoShape 36">
              <a:extLst>
                <a:ext uri="{FF2B5EF4-FFF2-40B4-BE49-F238E27FC236}">
                  <a16:creationId xmlns:a16="http://schemas.microsoft.com/office/drawing/2014/main" id="{5FE14FDE-CE6C-DC4E-B094-C063E2AC78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12340" y="3018134"/>
              <a:ext cx="157162" cy="261938"/>
            </a:xfrm>
            <a:prstGeom prst="downArrow">
              <a:avLst>
                <a:gd name="adj1" fmla="val 50000"/>
                <a:gd name="adj2" fmla="val 64584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9" name="Text Box 37">
              <a:extLst>
                <a:ext uri="{FF2B5EF4-FFF2-40B4-BE49-F238E27FC236}">
                  <a16:creationId xmlns:a16="http://schemas.microsoft.com/office/drawing/2014/main" id="{39827D84-8E5B-9F4F-9194-77CBE19BFD9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93327" y="2954634"/>
              <a:ext cx="742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6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0E34-B95F-7C49-84CD-0C5811C0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35A5-BA77-E644-B95E-1393F1C3A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Very general search technique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Try to avoid being trapped in local minimum by making probabilistic moves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Popularize as a heuristic for optimization by: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Kirkpatrick, </a:t>
            </a:r>
            <a:r>
              <a:rPr lang="en-US" altLang="zh-TW" dirty="0" err="1">
                <a:ea typeface="新細明體" panose="02020500000000000000" pitchFamily="18" charset="-120"/>
              </a:rPr>
              <a:t>Gelatt</a:t>
            </a:r>
            <a:r>
              <a:rPr lang="en-US" altLang="zh-TW" dirty="0">
                <a:ea typeface="新細明體" panose="02020500000000000000" pitchFamily="18" charset="-120"/>
              </a:rPr>
              <a:t> and </a:t>
            </a:r>
            <a:r>
              <a:rPr lang="en-US" altLang="zh-TW" dirty="0" err="1">
                <a:ea typeface="新細明體" panose="02020500000000000000" pitchFamily="18" charset="-120"/>
              </a:rPr>
              <a:t>Vecchi</a:t>
            </a:r>
            <a:r>
              <a:rPr lang="en-US" altLang="zh-TW" dirty="0">
                <a:ea typeface="新細明體" panose="02020500000000000000" pitchFamily="18" charset="-120"/>
              </a:rPr>
              <a:t>, “Optimization by Simulated Annealing”, Science, 220(4598):498-516, May 1983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5932</TotalTime>
  <Words>1517</Words>
  <Application>Microsoft Macintosh PowerPoint</Application>
  <PresentationFormat>Widescreen</PresentationFormat>
  <Paragraphs>237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Monotype Sorts</vt:lpstr>
      <vt:lpstr>Symbol</vt:lpstr>
      <vt:lpstr>Times New Roman</vt:lpstr>
      <vt:lpstr>Wingdings</vt:lpstr>
      <vt:lpstr>Office Theme</vt:lpstr>
      <vt:lpstr>Chart</vt:lpstr>
      <vt:lpstr>Lecture 5: Circuit Partitioning – III </vt:lpstr>
      <vt:lpstr>Circuit Partition</vt:lpstr>
      <vt:lpstr>KL Algorithm: Recap</vt:lpstr>
      <vt:lpstr>FM Algorithm: Recap</vt:lpstr>
      <vt:lpstr>State Space Search Problem</vt:lpstr>
      <vt:lpstr>Greedy Algorithm</vt:lpstr>
      <vt:lpstr>Problem with Greedy Algorithm</vt:lpstr>
      <vt:lpstr>Greedy Nature of KL and FM</vt:lpstr>
      <vt:lpstr>Simulated Annealing (SA) Algorithm</vt:lpstr>
      <vt:lpstr>Basic Ideas of SA</vt:lpstr>
      <vt:lpstr>Basic Ideas of SA (cont’d)</vt:lpstr>
      <vt:lpstr>Things to Consider in SA</vt:lpstr>
      <vt:lpstr>SA Algorithm Pseudocode</vt:lpstr>
      <vt:lpstr>Common Cooling Schedules</vt:lpstr>
      <vt:lpstr>Basic SA Algorithm Structure</vt:lpstr>
      <vt:lpstr>SA-based Partitioning Algorithm</vt:lpstr>
      <vt:lpstr>SA-based Partitioning Algorithm (cont’d)</vt:lpstr>
      <vt:lpstr>Evaluation of SA-based Partitioning</vt:lpstr>
      <vt:lpstr>The Use of Randomness</vt:lpstr>
      <vt:lpstr>Adding Randomness to KL/FM</vt:lpstr>
      <vt:lpstr>Tie-breaking Strategy</vt:lpstr>
      <vt:lpstr>Other Partitioning Approaches</vt:lpstr>
      <vt:lpstr>Multilevel Partitioning Techniques</vt:lpstr>
      <vt:lpstr>Coarsening Phase</vt:lpstr>
      <vt:lpstr>Uncoarsening Phase</vt:lpstr>
      <vt:lpstr>hMETIS Algorithm: A Mixed Strategy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1601</cp:revision>
  <dcterms:created xsi:type="dcterms:W3CDTF">2021-01-05T18:50:35Z</dcterms:created>
  <dcterms:modified xsi:type="dcterms:W3CDTF">2022-08-16T19:56:10Z</dcterms:modified>
</cp:coreProperties>
</file>